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2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5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DE8-1192-41A9-A56D-5831BB2DA76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/>
              <a:t>р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0E55-C5AF-42F4-9C8C-8D4F9917C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2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0054D-9C94-49D9-9B02-F3755438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901F9-C4B6-4D34-8C4E-C4C35C19A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C36C2-DF7E-46DC-BD62-B51AEB0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6D9F11-44D3-4866-9AAF-BD609BF2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F7EA2-AE0A-4D53-A595-6C0EF84A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8747B-BB48-4331-A52C-D6EB186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EFA00-0464-47EE-9336-12A1483D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353CF-D59D-4700-BBFD-DCC66484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9D8D-371D-48AA-A752-7FA07B2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4D6A8-B031-4A69-87C0-97F563DA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1C628F-9738-4172-9D08-9BB3980CD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BD264E-9BA1-4EA5-8D87-B73DAAA2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098A1-ACC9-4BCD-9E30-FFED07E7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07A1D-55A7-4DCA-80CE-4556B373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D9A35-1FFE-489B-85E0-F0C44B1A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137B4-1BD6-476D-ACDC-1D6450FD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C776-D5E2-4500-B343-96B4AC5F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955AD-4D03-44E6-B59D-F0B318B6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008EC-EAF2-4562-8764-CF82C32A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79067-5A55-499B-A959-5CF1B2E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0BAB-90A5-41E0-AFDB-E1721FAE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B3DB39-E22F-4625-A7AB-88139CBE4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ABA0C-794F-4515-B339-F9DE10E2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B7AA9-969D-4704-BF75-854F800D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7D73E-1650-45D8-AD3D-2EA23688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8760-BF88-495E-A632-C092A42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CAAA0-8586-45AA-B159-8F0FF53CE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26135-7BB4-47C4-95D5-DE0632E1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ACE187-FDB0-42C7-8F8A-0124D92C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F8449-6E5D-44DF-A877-99D98E55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015348-608C-497F-9884-24C6F3E2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3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1C864-C394-43F6-8BEB-3818C83C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3C3DA-41ED-4F4D-B557-CB9CF04B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FAC38-E7BC-42D8-9E55-480159B6C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E81C4A-21AE-4153-88F8-58B54066F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A3DEFF-DA57-411F-A4EE-8F1A6B30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CED8ED-5BAD-424E-A960-137A5488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FB34DC-3384-4711-8C7D-6EE8A36E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2E374-127B-4417-83AE-3E23B57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85965-C101-4AB2-AC8E-CC8746A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47F20-F587-4AE0-A056-682572FF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CF779D-354A-49AC-8E95-0F0855F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C7EC6A-E8BB-4469-A19E-455FA0D5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8B83E-D63B-4EF8-A2A7-D80C49D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18BEE0-99D8-474E-B8DB-E4C28354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22B55E-4CBF-4831-B9E9-0F22664A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7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D864C-CD65-46BE-B81A-7F6737D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A2BC3-1285-4ED0-96B3-F5C60277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D53D07-BF86-46AC-8D9D-E06155A80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ECE394-B7A8-4D4C-93D5-B9DF556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F95CF-7058-43F2-B0F5-E4E7C2F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2ABC-120A-4F88-9B33-4F6B179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DD9D-96D0-4782-A3B5-35357274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28E60B-E4C2-4056-99A3-DD7C697E3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68972E-E321-4672-A2F4-0A952F8E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4C8DF-0C81-4B7F-8F46-F891B46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9C3BF7-2FC4-408C-AC9B-984ED508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A10E-F9DB-4E76-B242-A9591516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3BE59-334A-4B1C-B5C6-0BE6807D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110D42-E836-4835-AF9D-D5080EAB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27474C-055C-4466-A992-D559AF739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8319E0-05AF-4AB6-9593-86A19EBF3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5AABE-BAE4-46A4-888C-55874A6C8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2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2AAE995-8EDA-42BC-A31B-A310F35EF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D27FB8D-631D-458E-82DF-08E4DAA7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84C7AE-1B9C-463C-A7C0-0A84B951D0BD}"/>
              </a:ext>
            </a:extLst>
          </p:cNvPr>
          <p:cNvSpPr/>
          <p:nvPr/>
        </p:nvSpPr>
        <p:spPr>
          <a:xfrm>
            <a:off x="-31075" y="2703844"/>
            <a:ext cx="12212715" cy="15882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471EC94-70F4-4F56-8F81-2CAF01F8A1F5}"/>
              </a:ext>
            </a:extLst>
          </p:cNvPr>
          <p:cNvSpPr txBox="1">
            <a:spLocks/>
          </p:cNvSpPr>
          <p:nvPr/>
        </p:nvSpPr>
        <p:spPr>
          <a:xfrm>
            <a:off x="1513641" y="2725969"/>
            <a:ext cx="9144000" cy="1601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br>
              <a:rPr lang="ru-RU" b="1" dirty="0"/>
            </a:b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Урок № 7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B3223FC-1685-46FA-AEF0-27DBF38123AB}"/>
              </a:ext>
            </a:extLst>
          </p:cNvPr>
          <p:cNvSpPr txBox="1">
            <a:spLocks/>
          </p:cNvSpPr>
          <p:nvPr/>
        </p:nvSpPr>
        <p:spPr>
          <a:xfrm>
            <a:off x="1637187" y="4419308"/>
            <a:ext cx="9144000" cy="437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Ресурсы проекта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983627-B862-4631-B380-5593DC4AC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54" y="251797"/>
            <a:ext cx="1816950" cy="849034"/>
          </a:xfrm>
          <a:prstGeom prst="rect">
            <a:avLst/>
          </a:prstGeom>
        </p:spPr>
      </p:pic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F54D0EFD-D36C-47D1-ADCA-579AC7AC1BE2}"/>
              </a:ext>
            </a:extLst>
          </p:cNvPr>
          <p:cNvSpPr txBox="1">
            <a:spLocks/>
          </p:cNvSpPr>
          <p:nvPr/>
        </p:nvSpPr>
        <p:spPr>
          <a:xfrm>
            <a:off x="1369377" y="1274421"/>
            <a:ext cx="9411810" cy="437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ОНЛАЙН-КУРС</a:t>
            </a:r>
          </a:p>
          <a:p>
            <a:pPr>
              <a:lnSpc>
                <a:spcPct val="100000"/>
              </a:lnSpc>
            </a:pPr>
            <a:r>
              <a:rPr lang="ru-RU" b="1" dirty="0"/>
              <a:t>АКСЕЛЕРАТОР МОЛОДЁЖНЫХ ИНИЦИАТИВ </a:t>
            </a:r>
          </a:p>
          <a:p>
            <a:pPr>
              <a:lnSpc>
                <a:spcPct val="100000"/>
              </a:lnSpc>
            </a:pPr>
            <a:r>
              <a:rPr lang="ru-RU" b="1" dirty="0"/>
              <a:t>«ГИД: ГЕНЕРИРУЙ И ДЕЙСТВУЙ»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4C6BF0-56DA-45B2-952F-2CBD370DC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8" y="-22416"/>
            <a:ext cx="1325912" cy="13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6FBEE-63D7-4036-8E2A-AF0751D6444E}"/>
              </a:ext>
            </a:extLst>
          </p:cNvPr>
          <p:cNvSpPr txBox="1"/>
          <p:nvPr/>
        </p:nvSpPr>
        <p:spPr>
          <a:xfrm>
            <a:off x="408179" y="501989"/>
            <a:ext cx="8966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РЕСУРСЫ ПРОЕКТА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A923F-5EA7-4DE5-9DFF-521A1DB0675A}"/>
              </a:ext>
            </a:extLst>
          </p:cNvPr>
          <p:cNvSpPr txBox="1"/>
          <p:nvPr/>
        </p:nvSpPr>
        <p:spPr>
          <a:xfrm>
            <a:off x="7930399" y="115059"/>
            <a:ext cx="39359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rgbClr val="FF0000"/>
                </a:solidFill>
              </a:rPr>
              <a:t>(вставьте этот слайд в предыдущее выполненное домашнее задание  -после мероприятий)</a:t>
            </a:r>
          </a:p>
          <a:p>
            <a:pPr algn="r"/>
            <a:r>
              <a:rPr lang="ru-RU" sz="1400" b="1" dirty="0">
                <a:solidFill>
                  <a:srgbClr val="FF0000"/>
                </a:solidFill>
              </a:rPr>
              <a:t>Все рекомендации и формулировки заданий после прочтения Вы можете удалить со слайда и заполнить его только информацией о проекте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FFA3CE7-BA8A-411B-8D57-1EC9302E6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457950"/>
              </p:ext>
            </p:extLst>
          </p:nvPr>
        </p:nvGraphicFramePr>
        <p:xfrm>
          <a:off x="474998" y="2272094"/>
          <a:ext cx="11242001" cy="3301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2033">
                  <a:extLst>
                    <a:ext uri="{9D8B030D-6E8A-4147-A177-3AD203B41FA5}">
                      <a16:colId xmlns:a16="http://schemas.microsoft.com/office/drawing/2014/main" val="2494103829"/>
                    </a:ext>
                  </a:extLst>
                </a:gridCol>
                <a:gridCol w="1175873">
                  <a:extLst>
                    <a:ext uri="{9D8B030D-6E8A-4147-A177-3AD203B41FA5}">
                      <a16:colId xmlns:a16="http://schemas.microsoft.com/office/drawing/2014/main" val="2380635114"/>
                    </a:ext>
                  </a:extLst>
                </a:gridCol>
                <a:gridCol w="1158453">
                  <a:extLst>
                    <a:ext uri="{9D8B030D-6E8A-4147-A177-3AD203B41FA5}">
                      <a16:colId xmlns:a16="http://schemas.microsoft.com/office/drawing/2014/main" val="1135084899"/>
                    </a:ext>
                  </a:extLst>
                </a:gridCol>
                <a:gridCol w="1315236">
                  <a:extLst>
                    <a:ext uri="{9D8B030D-6E8A-4147-A177-3AD203B41FA5}">
                      <a16:colId xmlns:a16="http://schemas.microsoft.com/office/drawing/2014/main" val="3763572296"/>
                    </a:ext>
                  </a:extLst>
                </a:gridCol>
                <a:gridCol w="1419760">
                  <a:extLst>
                    <a:ext uri="{9D8B030D-6E8A-4147-A177-3AD203B41FA5}">
                      <a16:colId xmlns:a16="http://schemas.microsoft.com/office/drawing/2014/main" val="4134919652"/>
                    </a:ext>
                  </a:extLst>
                </a:gridCol>
                <a:gridCol w="1080062">
                  <a:extLst>
                    <a:ext uri="{9D8B030D-6E8A-4147-A177-3AD203B41FA5}">
                      <a16:colId xmlns:a16="http://schemas.microsoft.com/office/drawing/2014/main" val="114335676"/>
                    </a:ext>
                  </a:extLst>
                </a:gridCol>
                <a:gridCol w="888437">
                  <a:extLst>
                    <a:ext uri="{9D8B030D-6E8A-4147-A177-3AD203B41FA5}">
                      <a16:colId xmlns:a16="http://schemas.microsoft.com/office/drawing/2014/main" val="1547748399"/>
                    </a:ext>
                  </a:extLst>
                </a:gridCol>
                <a:gridCol w="3092147">
                  <a:extLst>
                    <a:ext uri="{9D8B030D-6E8A-4147-A177-3AD203B41FA5}">
                      <a16:colId xmlns:a16="http://schemas.microsoft.com/office/drawing/2014/main" val="1719183798"/>
                    </a:ext>
                  </a:extLst>
                </a:gridCol>
              </a:tblGrid>
              <a:tr h="674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Мероприятие</a:t>
                      </a:r>
                      <a:br>
                        <a:rPr lang="ru-RU" sz="1000" dirty="0">
                          <a:effectLst/>
                        </a:rPr>
                      </a:b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Статья расходов (ресурс + то, как вы его получаете- см. п.4.)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Для чего нужен ресурс?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(Ед. изм.)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Стоимость (Ед. измерения/руб)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Общая стоимость (Кол. / Руб)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(к которой нужен ресурс)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Грантодатель/ партнёр или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собственные средства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(Кто даёт этот ресурс или откуда будут привлекаться? 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222835"/>
                  </a:ext>
                </a:extLst>
              </a:tr>
              <a:tr h="2787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 dirty="0">
                          <a:effectLst/>
                        </a:rPr>
                        <a:t>1.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4213712616"/>
                  </a:ext>
                </a:extLst>
              </a:tr>
              <a:tr h="278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1344891647"/>
                  </a:ext>
                </a:extLst>
              </a:tr>
              <a:tr h="278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2795802451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 dirty="0">
                          <a:effectLst/>
                        </a:rPr>
                        <a:t>2.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1503517667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 dirty="0">
                          <a:effectLst/>
                        </a:rPr>
                        <a:t>3.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2511247485"/>
                  </a:ext>
                </a:extLst>
              </a:tr>
              <a:tr h="285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600" dirty="0">
                          <a:effectLst/>
                        </a:rPr>
                        <a:t>4.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extLst>
                  <a:ext uri="{0D108BD9-81ED-4DB2-BD59-A6C34878D82A}">
                    <a16:rowId xmlns:a16="http://schemas.microsoft.com/office/drawing/2014/main" val="635849042"/>
                  </a:ext>
                </a:extLst>
              </a:tr>
              <a:tr h="28513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Сумма запрашиваемых средств (грантодатель)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rgbClr val="92D050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ru-RU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229065"/>
                  </a:ext>
                </a:extLst>
              </a:tr>
              <a:tr h="28513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Сумма </a:t>
                      </a:r>
                      <a:r>
                        <a:rPr lang="ru-RU" sz="1600" dirty="0" err="1">
                          <a:effectLst/>
                        </a:rPr>
                        <a:t>софинансирования</a:t>
                      </a:r>
                      <a:r>
                        <a:rPr lang="ru-RU" sz="1600" dirty="0">
                          <a:effectLst/>
                        </a:rPr>
                        <a:t> (собств. ресурс + партнёры)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rgbClr val="92D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301248"/>
                  </a:ext>
                </a:extLst>
              </a:tr>
              <a:tr h="285131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Общая сумма (запрашиваемые + сумма </a:t>
                      </a:r>
                      <a:r>
                        <a:rPr lang="ru-RU" sz="1600" dirty="0" err="1">
                          <a:effectLst/>
                        </a:rPr>
                        <a:t>софинансирования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96" marR="21796" marT="0" marB="0">
                    <a:solidFill>
                      <a:srgbClr val="92D05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4764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31AAE16-39D2-4B18-92BE-C51BC4257581}"/>
              </a:ext>
            </a:extLst>
          </p:cNvPr>
          <p:cNvSpPr txBox="1"/>
          <p:nvPr/>
        </p:nvSpPr>
        <p:spPr>
          <a:xfrm>
            <a:off x="406875" y="1284610"/>
            <a:ext cx="11378249" cy="911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таблице необходимо согласно форме описать  основные статьи расходов для реализации проекта.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Обрати внимание на то, что при подаче заявки на получение гранта, необходимо рассчитать конкретную сумму запрашиваемых средств*, а также определить сумму собственного вклада.</a:t>
            </a:r>
            <a:br>
              <a:rPr lang="ru-RU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CF2AC-A3C3-40C4-AA75-38E2E416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РЕКОМЕНДАЦИИ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A3EB21-CFA3-41AA-8A97-19A1212D1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42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</a:rPr>
              <a:t>включай в смету только расходы, связанные с проектом;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</a:rPr>
              <a:t>проверь </a:t>
            </a:r>
            <a:r>
              <a:rPr lang="ru-RU" sz="1800" u="sng" dirty="0">
                <a:effectLst/>
              </a:rPr>
              <a:t>обоснованность каждого вида затрат</a:t>
            </a:r>
            <a:r>
              <a:rPr lang="ru-RU" sz="1800" dirty="0">
                <a:effectLst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</a:rPr>
              <a:t>помни о </a:t>
            </a:r>
            <a:r>
              <a:rPr lang="ru-RU" sz="1800" u="sng" dirty="0">
                <a:effectLst/>
              </a:rPr>
              <a:t>среднерыночной цене</a:t>
            </a:r>
            <a:r>
              <a:rPr lang="ru-RU" sz="1800" dirty="0">
                <a:effectLst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</a:rPr>
              <a:t>у любого ресурса должен быть указан способ приобретения (использования), например,  </a:t>
            </a:r>
            <a:r>
              <a:rPr lang="ru-RU" sz="1800" u="sng" dirty="0">
                <a:effectLst/>
              </a:rPr>
              <a:t>«покупка», «аренда» и «оплата услуг»</a:t>
            </a:r>
            <a:r>
              <a:rPr lang="ru-RU" sz="1800" dirty="0">
                <a:effectLst/>
              </a:rPr>
              <a:t>.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</a:rPr>
              <a:t>аренда рассчитывается исходя из периода использования ресурса  (часов/дней)  и стоимости за 1 час/день использования.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</a:rPr>
              <a:t>транспортные расходы: в случае покупки билетов указывай покупку билетов, вид транспорта и маршрут; в случае аренды автомобиля/автобуса указывай «оплата аренды», в случае оплаты бензина указывайте "покупка ГСМ" с указанием количества литров бензина и цены за 1 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099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313</Words>
  <Application>Microsoft Office PowerPoint</Application>
  <PresentationFormat>Широкоэкранный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РЕКОМЕНДАЦИИ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№1</dc:title>
  <dc:creator>Алина Хохрякова</dc:creator>
  <cp:lastModifiedBy>Алина Хохрякова</cp:lastModifiedBy>
  <cp:revision>37</cp:revision>
  <dcterms:created xsi:type="dcterms:W3CDTF">2021-03-19T05:18:17Z</dcterms:created>
  <dcterms:modified xsi:type="dcterms:W3CDTF">2021-03-23T05:56:57Z</dcterms:modified>
</cp:coreProperties>
</file>