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5" autoAdjust="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3ADE8-1192-41A9-A56D-5831BB2DA76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ru-RU" dirty="0"/>
              <a:t>р</a:t>
            </a: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90E55-C5AF-42F4-9C8C-8D4F9917C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2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F0054D-9C94-49D9-9B02-F37554382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9901F9-C4B6-4D34-8C4E-C4C35C19A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CC36C2-DF7E-46DC-BD62-B51AEB0B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6D9F11-44D3-4866-9AAF-BD609BF26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5F7EA2-AE0A-4D53-A595-6C0EF84A6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51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A8747B-BB48-4331-A52C-D6EB1868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9EFA00-0464-47EE-9336-12A1483DC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A353CF-D59D-4700-BBFD-DCC664846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549D8D-371D-48AA-A752-7FA07B258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04D6A8-B031-4A69-87C0-97F563DA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72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21C628F-9738-4172-9D08-9BB3980CD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BD264E-9BA1-4EA5-8D87-B73DAAA20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2098A1-ACC9-4BCD-9E30-FFED07E72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207A1D-55A7-4DCA-80CE-4556B373C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0D9A35-1FFE-489B-85E0-F0C44B1AE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19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137B4-1BD6-476D-ACDC-1D6450FD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36C776-D5E2-4500-B343-96B4AC5F5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B955AD-4D03-44E6-B59D-F0B318B6A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008EC-EAF2-4562-8764-CF82C32A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E79067-5A55-499B-A959-5CF1B2E6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31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40BAB-90A5-41E0-AFDB-E1721FAEE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B3DB39-E22F-4625-A7AB-88139CBE4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9ABA0C-794F-4515-B339-F9DE10E2A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2B7AA9-969D-4704-BF75-854F800DD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C7D73E-1650-45D8-AD3D-2EA23688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27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B8760-BF88-495E-A632-C092A42C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DCAAA0-8586-45AA-B159-8F0FF53CE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926135-7BB4-47C4-95D5-DE0632E13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ACE187-FDB0-42C7-8F8A-0124D92CE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3F8449-6E5D-44DF-A877-99D98E557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015348-608C-497F-9884-24C6F3E2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3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1C864-C394-43F6-8BEB-3818C83CB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A3C3DA-41ED-4F4D-B557-CB9CF04B6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3FAC38-E7BC-42D8-9E55-480159B6C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6E81C4A-21AE-4153-88F8-58B54066F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2A3DEFF-DA57-411F-A4EE-8F1A6B3003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CED8ED-5BAD-424E-A960-137A5488E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1FB34DC-3384-4711-8C7D-6EE8A36E0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2E374-127B-4417-83AE-3E23B57A7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4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C85965-C101-4AB2-AC8E-CC8746A3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A147F20-F587-4AE0-A056-682572FFD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CF779D-354A-49AC-8E95-0F0855F54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C7EC6A-E8BB-4469-A19E-455FA0D54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43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4D8B83E-D63B-4EF8-A2A7-D80C49D3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718BEE0-99D8-474E-B8DB-E4C283546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122B55E-4CBF-4831-B9E9-0F22664A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97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9D864C-CD65-46BE-B81A-7F6737D68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7A2BC3-1285-4ED0-96B3-F5C602772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D53D07-BF86-46AC-8D9D-E06155A80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ECE394-B7A8-4D4C-93D5-B9DF5568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CF95CF-7058-43F2-B0F5-E4E7C2F2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412ABC-120A-4F88-9B33-4F6B1796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88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7DD9D-96D0-4782-A3B5-353572746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E28E60B-E4C2-4056-99A3-DD7C697E37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868972E-E321-4672-A2F4-0A952F8E3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E4C8DF-0C81-4B7F-8F46-F891B463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9C3BF7-2FC4-408C-AC9B-984ED508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E8A10E-F9DB-4E76-B242-A95915167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8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53BE59-334A-4B1C-B5C6-0BE6807D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110D42-E836-4835-AF9D-D5080EABA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27474C-055C-4466-A992-D559AF739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660EA-911C-4FE2-BF7F-0A276F0ABB24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8319E0-05AF-4AB6-9593-86A19EBF3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65AABE-BAE4-46A4-888C-55874A6C8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12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C2AAE995-8EDA-42BC-A31B-A310F35EFB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одзаголовок 8">
            <a:extLst>
              <a:ext uri="{FF2B5EF4-FFF2-40B4-BE49-F238E27FC236}">
                <a16:creationId xmlns:a16="http://schemas.microsoft.com/office/drawing/2014/main" id="{BD27FB8D-631D-458E-82DF-08E4DAA7B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A84C7AE-1B9C-463C-A7C0-0A84B951D0BD}"/>
              </a:ext>
            </a:extLst>
          </p:cNvPr>
          <p:cNvSpPr/>
          <p:nvPr/>
        </p:nvSpPr>
        <p:spPr>
          <a:xfrm>
            <a:off x="-31075" y="2703844"/>
            <a:ext cx="12212715" cy="158828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D471EC94-70F4-4F56-8F81-2CAF01F8A1F5}"/>
              </a:ext>
            </a:extLst>
          </p:cNvPr>
          <p:cNvSpPr txBox="1">
            <a:spLocks/>
          </p:cNvSpPr>
          <p:nvPr/>
        </p:nvSpPr>
        <p:spPr>
          <a:xfrm>
            <a:off x="1513641" y="2725969"/>
            <a:ext cx="9144000" cy="16012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ДОМАШНЕЕ ЗАДАНИЕ</a:t>
            </a:r>
            <a:br>
              <a:rPr lang="ru-RU" b="1" dirty="0"/>
            </a:br>
            <a:r>
              <a:rPr lang="ru-RU" sz="4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Урок № 3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AB3223FC-1685-46FA-AEF0-27DBF38123AB}"/>
              </a:ext>
            </a:extLst>
          </p:cNvPr>
          <p:cNvSpPr txBox="1">
            <a:spLocks/>
          </p:cNvSpPr>
          <p:nvPr/>
        </p:nvSpPr>
        <p:spPr>
          <a:xfrm>
            <a:off x="1766656" y="4517930"/>
            <a:ext cx="9144000" cy="4373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Цель и результат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9A8B47-814B-4A6C-B9F8-64EA21D9388F}"/>
              </a:ext>
            </a:extLst>
          </p:cNvPr>
          <p:cNvSpPr txBox="1"/>
          <p:nvPr/>
        </p:nvSpPr>
        <p:spPr>
          <a:xfrm>
            <a:off x="8842157" y="5571975"/>
            <a:ext cx="3630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Автор:</a:t>
            </a:r>
          </a:p>
          <a:p>
            <a:r>
              <a:rPr lang="ru-RU" dirty="0"/>
              <a:t>Логин на сайте КЦМИ: 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9983627-B862-4631-B380-5593DC4AC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054" y="251797"/>
            <a:ext cx="1816950" cy="849034"/>
          </a:xfrm>
          <a:prstGeom prst="rect">
            <a:avLst/>
          </a:prstGeom>
        </p:spPr>
      </p:pic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F54D0EFD-D36C-47D1-ADCA-579AC7AC1BE2}"/>
              </a:ext>
            </a:extLst>
          </p:cNvPr>
          <p:cNvSpPr txBox="1">
            <a:spLocks/>
          </p:cNvSpPr>
          <p:nvPr/>
        </p:nvSpPr>
        <p:spPr>
          <a:xfrm>
            <a:off x="1369377" y="1274421"/>
            <a:ext cx="9411810" cy="437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ОНЛАЙН-КУРС</a:t>
            </a:r>
          </a:p>
          <a:p>
            <a:pPr>
              <a:lnSpc>
                <a:spcPct val="100000"/>
              </a:lnSpc>
            </a:pPr>
            <a:r>
              <a:rPr lang="ru-RU" b="1" dirty="0"/>
              <a:t>АКСЕЛЕРАТОР МОЛОДЁЖНЫХ ИНИЦИАТИВ </a:t>
            </a:r>
          </a:p>
          <a:p>
            <a:pPr>
              <a:lnSpc>
                <a:spcPct val="100000"/>
              </a:lnSpc>
            </a:pPr>
            <a:r>
              <a:rPr lang="ru-RU" b="1" dirty="0"/>
              <a:t>«ГИД:ГЕНЕРИРУЙ И ДЕЙСТВУЙ»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54C6BF0-56DA-45B2-952F-2CBD370DC3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98" y="-22416"/>
            <a:ext cx="1325912" cy="132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9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76FBEE-63D7-4036-8E2A-AF0751D6444E}"/>
              </a:ext>
            </a:extLst>
          </p:cNvPr>
          <p:cNvSpPr txBox="1"/>
          <p:nvPr/>
        </p:nvSpPr>
        <p:spPr>
          <a:xfrm>
            <a:off x="285008" y="280445"/>
            <a:ext cx="6889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 ПРОЕКТА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C35645-9FF2-4CE3-A225-8D4144844948}"/>
              </a:ext>
            </a:extLst>
          </p:cNvPr>
          <p:cNvSpPr txBox="1"/>
          <p:nvPr/>
        </p:nvSpPr>
        <p:spPr>
          <a:xfrm>
            <a:off x="7174079" y="1679084"/>
            <a:ext cx="4394447" cy="1256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Какие ещё количественные результаты Вашего проекта подтверждают достижение цели, указывают на прогресс в проекте?</a:t>
            </a: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E08E4E-4601-4615-A353-D8E558E1687B}"/>
              </a:ext>
            </a:extLst>
          </p:cNvPr>
          <p:cNvSpPr txBox="1"/>
          <p:nvPr/>
        </p:nvSpPr>
        <p:spPr>
          <a:xfrm>
            <a:off x="2001730" y="1719965"/>
            <a:ext cx="41902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1" i="0" dirty="0">
                <a:solidFill>
                  <a:srgbClr val="2E2F33"/>
                </a:solidFill>
                <a:effectLst/>
                <a:latin typeface="PT Root UI"/>
              </a:rPr>
              <a:t>Количество мероприятий, проведенных в рамках проекта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594104-BEEC-4179-A24B-1DFEFCD5C73B}"/>
              </a:ext>
            </a:extLst>
          </p:cNvPr>
          <p:cNvSpPr txBox="1"/>
          <p:nvPr/>
        </p:nvSpPr>
        <p:spPr>
          <a:xfrm>
            <a:off x="2001730" y="2656409"/>
            <a:ext cx="46696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1" i="0" dirty="0">
                <a:solidFill>
                  <a:srgbClr val="2E2F33"/>
                </a:solidFill>
                <a:effectLst/>
                <a:latin typeface="PT Root UI"/>
              </a:rPr>
              <a:t>Количество участников мероприятий, вовлеченных в реализацию проекта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CFF184-C984-4C17-A998-56BC0C9C16E3}"/>
              </a:ext>
            </a:extLst>
          </p:cNvPr>
          <p:cNvSpPr txBox="1"/>
          <p:nvPr/>
        </p:nvSpPr>
        <p:spPr>
          <a:xfrm>
            <a:off x="2001731" y="3587712"/>
            <a:ext cx="49583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1" i="0" dirty="0">
                <a:solidFill>
                  <a:srgbClr val="2E2F33"/>
                </a:solidFill>
                <a:effectLst/>
                <a:latin typeface="PT Root UI"/>
              </a:rPr>
              <a:t>Количество публикаций о мероприятиях проекта в средствах массовой информации</a:t>
            </a:r>
            <a:r>
              <a:rPr lang="ru-RU" b="1" dirty="0">
                <a:solidFill>
                  <a:srgbClr val="2E2F33"/>
                </a:solidFill>
                <a:latin typeface="PT Root UI"/>
              </a:rPr>
              <a:t> и в </a:t>
            </a:r>
            <a:r>
              <a:rPr lang="ru-RU" b="1" i="0" dirty="0">
                <a:solidFill>
                  <a:srgbClr val="2E2F33"/>
                </a:solidFill>
                <a:effectLst/>
                <a:latin typeface="PT Root UI"/>
              </a:rPr>
              <a:t>сети «Интернет»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CD8C55-951B-416E-9E4A-6C22821E43E4}"/>
              </a:ext>
            </a:extLst>
          </p:cNvPr>
          <p:cNvSpPr txBox="1"/>
          <p:nvPr/>
        </p:nvSpPr>
        <p:spPr>
          <a:xfrm>
            <a:off x="2001730" y="4636848"/>
            <a:ext cx="445659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1" i="0" dirty="0">
                <a:solidFill>
                  <a:srgbClr val="2E2F33"/>
                </a:solidFill>
                <a:effectLst/>
                <a:latin typeface="PT Root UI"/>
              </a:rPr>
              <a:t>Количество просмотров публикаций о мероприятиях проекта в </a:t>
            </a:r>
            <a:r>
              <a:rPr lang="ru-RU" b="1" dirty="0">
                <a:solidFill>
                  <a:srgbClr val="2E2F33"/>
                </a:solidFill>
                <a:latin typeface="PT Root UI"/>
              </a:rPr>
              <a:t>сети </a:t>
            </a:r>
            <a:r>
              <a:rPr lang="ru-RU" b="1" i="0" dirty="0">
                <a:solidFill>
                  <a:srgbClr val="2E2F33"/>
                </a:solidFill>
                <a:effectLst/>
                <a:latin typeface="PT Root UI"/>
              </a:rPr>
              <a:t>«Интернет»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AFD5EF-7DBF-4C02-9223-B8653F50B8E6}"/>
              </a:ext>
            </a:extLst>
          </p:cNvPr>
          <p:cNvSpPr txBox="1"/>
          <p:nvPr/>
        </p:nvSpPr>
        <p:spPr>
          <a:xfrm>
            <a:off x="448137" y="1747271"/>
            <a:ext cx="1429305" cy="52322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28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D0D934-E6DB-48E8-B876-5093D76E4917}"/>
              </a:ext>
            </a:extLst>
          </p:cNvPr>
          <p:cNvSpPr txBox="1"/>
          <p:nvPr/>
        </p:nvSpPr>
        <p:spPr>
          <a:xfrm>
            <a:off x="448137" y="2724198"/>
            <a:ext cx="1429305" cy="55996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E554A3-B898-4BD5-8066-D33CFAAAC448}"/>
              </a:ext>
            </a:extLst>
          </p:cNvPr>
          <p:cNvSpPr txBox="1"/>
          <p:nvPr/>
        </p:nvSpPr>
        <p:spPr>
          <a:xfrm>
            <a:off x="448137" y="3774942"/>
            <a:ext cx="1429305" cy="55996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5B39F4-A59A-4888-A52F-8D82DEC1A50C}"/>
              </a:ext>
            </a:extLst>
          </p:cNvPr>
          <p:cNvSpPr txBox="1"/>
          <p:nvPr/>
        </p:nvSpPr>
        <p:spPr>
          <a:xfrm>
            <a:off x="448137" y="4819749"/>
            <a:ext cx="1429305" cy="55996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C195FBE-4D66-404F-BD21-1867A3B902C6}"/>
              </a:ext>
            </a:extLst>
          </p:cNvPr>
          <p:cNvSpPr txBox="1"/>
          <p:nvPr/>
        </p:nvSpPr>
        <p:spPr>
          <a:xfrm>
            <a:off x="7396020" y="3180746"/>
            <a:ext cx="4092606" cy="2308324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7695F1A-12F0-4930-82A2-2CCD06BF4539}"/>
              </a:ext>
            </a:extLst>
          </p:cNvPr>
          <p:cNvSpPr txBox="1"/>
          <p:nvPr/>
        </p:nvSpPr>
        <p:spPr>
          <a:xfrm>
            <a:off x="285008" y="1020911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pc="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ru-RU" sz="1800" spc="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оличественные</a:t>
            </a: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1A62913-B669-44FE-8A86-1106BC0D60B3}"/>
              </a:ext>
            </a:extLst>
          </p:cNvPr>
          <p:cNvSpPr txBox="1"/>
          <p:nvPr/>
        </p:nvSpPr>
        <p:spPr>
          <a:xfrm>
            <a:off x="327176" y="5694045"/>
            <a:ext cx="60101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r>
              <a:rPr lang="ru-RU" spc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3AE6630-F170-4A8E-85FD-9522D2420551}"/>
              </a:ext>
            </a:extLst>
          </p:cNvPr>
          <p:cNvSpPr txBox="1"/>
          <p:nvPr/>
        </p:nvSpPr>
        <p:spPr>
          <a:xfrm>
            <a:off x="448136" y="6124933"/>
            <a:ext cx="1429305" cy="52322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233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6A68B9-3090-4B1D-89EE-7F9D00020C04}"/>
              </a:ext>
            </a:extLst>
          </p:cNvPr>
          <p:cNvSpPr txBox="1"/>
          <p:nvPr/>
        </p:nvSpPr>
        <p:spPr>
          <a:xfrm>
            <a:off x="2001730" y="6063377"/>
            <a:ext cx="41902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1" i="0" dirty="0">
                <a:solidFill>
                  <a:srgbClr val="0070C0"/>
                </a:solidFill>
                <a:effectLst/>
                <a:latin typeface="PT Root UI"/>
              </a:rPr>
              <a:t>Количество мероприятий, проведенных в рамках проекта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DA923F-5EA7-4DE5-9DFF-521A1DB0675A}"/>
              </a:ext>
            </a:extLst>
          </p:cNvPr>
          <p:cNvSpPr txBox="1"/>
          <p:nvPr/>
        </p:nvSpPr>
        <p:spPr>
          <a:xfrm>
            <a:off x="6671384" y="280444"/>
            <a:ext cx="5235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(вставьте следующие 3 слайда, включая этот, в предыдущее выполненное домашнее задание – </a:t>
            </a:r>
            <a:r>
              <a:rPr lang="ru-RU" b="1" u="sng" dirty="0">
                <a:solidFill>
                  <a:srgbClr val="FF0000"/>
                </a:solidFill>
              </a:rPr>
              <a:t>после проблемы</a:t>
            </a:r>
            <a:r>
              <a:rPr lang="ru-RU" dirty="0">
                <a:solidFill>
                  <a:srgbClr val="FF0000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2564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A26B26-EE68-481F-AB08-32EC3B462B86}"/>
              </a:ext>
            </a:extLst>
          </p:cNvPr>
          <p:cNvSpPr txBox="1"/>
          <p:nvPr/>
        </p:nvSpPr>
        <p:spPr>
          <a:xfrm>
            <a:off x="285008" y="1020912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pc="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</a:t>
            </a:r>
            <a:r>
              <a:rPr lang="ru-RU" sz="1800" spc="6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чественные</a:t>
            </a:r>
            <a:r>
              <a:rPr lang="ru-RU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C62D33-7E94-4E8C-B68B-C29D13F0FB91}"/>
              </a:ext>
            </a:extLst>
          </p:cNvPr>
          <p:cNvSpPr txBox="1"/>
          <p:nvPr/>
        </p:nvSpPr>
        <p:spPr>
          <a:xfrm>
            <a:off x="285008" y="280445"/>
            <a:ext cx="6889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5D8260-4B21-4DB5-B800-0848ED7361C8}"/>
              </a:ext>
            </a:extLst>
          </p:cNvPr>
          <p:cNvSpPr txBox="1"/>
          <p:nvPr/>
        </p:nvSpPr>
        <p:spPr>
          <a:xfrm>
            <a:off x="285008" y="1617818"/>
            <a:ext cx="9107567" cy="663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Какие качественные изменения произойдут с целевой аудиторией в процессе  реализации проекта? </a:t>
            </a: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39F2DB-5834-421E-A465-409460ED4781}"/>
              </a:ext>
            </a:extLst>
          </p:cNvPr>
          <p:cNvSpPr txBox="1"/>
          <p:nvPr/>
        </p:nvSpPr>
        <p:spPr>
          <a:xfrm>
            <a:off x="1296138" y="3001121"/>
            <a:ext cx="62676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Поле для заполнения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1D09CD-B0C9-4B9B-A90C-EB386F724397}"/>
              </a:ext>
            </a:extLst>
          </p:cNvPr>
          <p:cNvSpPr txBox="1"/>
          <p:nvPr/>
        </p:nvSpPr>
        <p:spPr>
          <a:xfrm>
            <a:off x="381739" y="2619937"/>
            <a:ext cx="78123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ru-RU" sz="6000" b="1" dirty="0"/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401D15-9E59-4B92-A673-766C364443DA}"/>
              </a:ext>
            </a:extLst>
          </p:cNvPr>
          <p:cNvSpPr txBox="1"/>
          <p:nvPr/>
        </p:nvSpPr>
        <p:spPr>
          <a:xfrm>
            <a:off x="381737" y="3570184"/>
            <a:ext cx="78123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ru-RU" sz="6000" b="1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6C7601-F2C3-41D6-A48C-1000B8540960}"/>
              </a:ext>
            </a:extLst>
          </p:cNvPr>
          <p:cNvSpPr txBox="1"/>
          <p:nvPr/>
        </p:nvSpPr>
        <p:spPr>
          <a:xfrm>
            <a:off x="381738" y="4585847"/>
            <a:ext cx="78123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ru-RU" sz="6000" b="1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0CE786-AECD-41D4-AC13-13EAB14C55F7}"/>
              </a:ext>
            </a:extLst>
          </p:cNvPr>
          <p:cNvSpPr txBox="1"/>
          <p:nvPr/>
        </p:nvSpPr>
        <p:spPr>
          <a:xfrm>
            <a:off x="8664606" y="3096070"/>
            <a:ext cx="2752078" cy="1477328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Пример: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повышение уровня экологической ответственности участников проекта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872638-7C67-4B92-80E7-7FEC4043C865}"/>
              </a:ext>
            </a:extLst>
          </p:cNvPr>
          <p:cNvSpPr txBox="1"/>
          <p:nvPr/>
        </p:nvSpPr>
        <p:spPr>
          <a:xfrm>
            <a:off x="6671384" y="260514"/>
            <a:ext cx="5235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(вставьте следующие 3 слайда, включая этот, в предыдущее выполненное домашнее задание – </a:t>
            </a:r>
            <a:r>
              <a:rPr lang="ru-RU" b="1" u="sng" dirty="0">
                <a:solidFill>
                  <a:srgbClr val="FF0000"/>
                </a:solidFill>
              </a:rPr>
              <a:t>после проблемы</a:t>
            </a:r>
            <a:r>
              <a:rPr lang="ru-RU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19B968-4E59-4372-A5D3-E1345FD201D3}"/>
              </a:ext>
            </a:extLst>
          </p:cNvPr>
          <p:cNvSpPr txBox="1"/>
          <p:nvPr/>
        </p:nvSpPr>
        <p:spPr>
          <a:xfrm>
            <a:off x="1296138" y="3955600"/>
            <a:ext cx="62676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Поле для заполнения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779319-2933-4878-A910-46D99D57F081}"/>
              </a:ext>
            </a:extLst>
          </p:cNvPr>
          <p:cNvSpPr txBox="1"/>
          <p:nvPr/>
        </p:nvSpPr>
        <p:spPr>
          <a:xfrm>
            <a:off x="1296138" y="4910079"/>
            <a:ext cx="62676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Поле для заполнения</a:t>
            </a:r>
          </a:p>
        </p:txBody>
      </p:sp>
    </p:spTree>
    <p:extLst>
      <p:ext uri="{BB962C8B-B14F-4D97-AF65-F5344CB8AC3E}">
        <p14:creationId xmlns:p14="http://schemas.microsoft.com/office/powerpoint/2010/main" val="165893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D7AC0CCD-8F58-449F-B7CD-AAB605D53695}"/>
              </a:ext>
            </a:extLst>
          </p:cNvPr>
          <p:cNvSpPr/>
          <p:nvPr/>
        </p:nvSpPr>
        <p:spPr>
          <a:xfrm>
            <a:off x="6485929" y="3287182"/>
            <a:ext cx="5101647" cy="7029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2735168-445C-4361-ADA8-4C4325BE03B2}"/>
              </a:ext>
            </a:extLst>
          </p:cNvPr>
          <p:cNvSpPr/>
          <p:nvPr/>
        </p:nvSpPr>
        <p:spPr>
          <a:xfrm>
            <a:off x="257875" y="1261658"/>
            <a:ext cx="5865181" cy="279607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3285C5-482E-4E1B-B200-9E6C1FD491F1}"/>
              </a:ext>
            </a:extLst>
          </p:cNvPr>
          <p:cNvSpPr txBox="1"/>
          <p:nvPr/>
        </p:nvSpPr>
        <p:spPr>
          <a:xfrm>
            <a:off x="151277" y="174210"/>
            <a:ext cx="6889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ЦЕЛЬ ПРОЕКТА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002560-300C-42EE-96A6-940F27F2C6DE}"/>
              </a:ext>
            </a:extLst>
          </p:cNvPr>
          <p:cNvSpPr txBox="1"/>
          <p:nvPr/>
        </p:nvSpPr>
        <p:spPr>
          <a:xfrm>
            <a:off x="462063" y="1345368"/>
            <a:ext cx="1029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 - Specific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F24A17-BE06-490F-937C-D98136FD3060}"/>
              </a:ext>
            </a:extLst>
          </p:cNvPr>
          <p:cNvSpPr txBox="1"/>
          <p:nvPr/>
        </p:nvSpPr>
        <p:spPr>
          <a:xfrm>
            <a:off x="462062" y="1508729"/>
            <a:ext cx="4545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конкретность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2B07DD-BF78-4EB4-A454-699788EBAB10}"/>
              </a:ext>
            </a:extLst>
          </p:cNvPr>
          <p:cNvSpPr txBox="1"/>
          <p:nvPr/>
        </p:nvSpPr>
        <p:spPr>
          <a:xfrm>
            <a:off x="1854746" y="1405973"/>
            <a:ext cx="4545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Чего именно Вы хотите достичь?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59CBA6-F87A-429D-9E96-8D9ABF3A8363}"/>
              </a:ext>
            </a:extLst>
          </p:cNvPr>
          <p:cNvSpPr txBox="1"/>
          <p:nvPr/>
        </p:nvSpPr>
        <p:spPr>
          <a:xfrm>
            <a:off x="455402" y="1791961"/>
            <a:ext cx="1226289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solidFill>
                  <a:schemeClr val="bg1"/>
                </a:solidFill>
                <a:effectLst/>
              </a:rPr>
              <a:t>M – </a:t>
            </a:r>
            <a:r>
              <a:rPr lang="ru-RU" sz="1200" b="1" dirty="0" err="1">
                <a:solidFill>
                  <a:schemeClr val="bg1"/>
                </a:solidFill>
                <a:effectLst/>
              </a:rPr>
              <a:t>Measurable</a:t>
            </a:r>
            <a:endParaRPr lang="ru-RU" sz="1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F0BA4C-32FD-4996-B247-934DA6ECF969}"/>
              </a:ext>
            </a:extLst>
          </p:cNvPr>
          <p:cNvSpPr txBox="1"/>
          <p:nvPr/>
        </p:nvSpPr>
        <p:spPr>
          <a:xfrm>
            <a:off x="462061" y="2003189"/>
            <a:ext cx="4545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измеримость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69A804-5545-4220-8C58-10553F22BC8F}"/>
              </a:ext>
            </a:extLst>
          </p:cNvPr>
          <p:cNvSpPr txBox="1"/>
          <p:nvPr/>
        </p:nvSpPr>
        <p:spPr>
          <a:xfrm>
            <a:off x="1876149" y="1782283"/>
            <a:ext cx="454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По каким параметрам можно будет оценить достижение результата?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DA5780-4BC0-4133-BC74-4C4DA6856DE9}"/>
              </a:ext>
            </a:extLst>
          </p:cNvPr>
          <p:cNvSpPr txBox="1"/>
          <p:nvPr/>
        </p:nvSpPr>
        <p:spPr>
          <a:xfrm>
            <a:off x="454504" y="2295471"/>
            <a:ext cx="1161655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solidFill>
                  <a:schemeClr val="bg1"/>
                </a:solidFill>
              </a:rPr>
              <a:t>А</a:t>
            </a:r>
            <a:r>
              <a:rPr lang="ru-RU" sz="1200" b="1" dirty="0">
                <a:solidFill>
                  <a:schemeClr val="bg1"/>
                </a:solidFill>
                <a:effectLst/>
              </a:rPr>
              <a:t> – </a:t>
            </a:r>
            <a:r>
              <a:rPr lang="en-US" sz="1200" b="1" dirty="0" err="1">
                <a:solidFill>
                  <a:schemeClr val="bg1"/>
                </a:solidFill>
                <a:effectLst/>
              </a:rPr>
              <a:t>Achivable</a:t>
            </a:r>
            <a:endParaRPr lang="ru-RU" sz="1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D85C1A-B37A-479B-8E19-2E2216B7AF89}"/>
              </a:ext>
            </a:extLst>
          </p:cNvPr>
          <p:cNvSpPr txBox="1"/>
          <p:nvPr/>
        </p:nvSpPr>
        <p:spPr>
          <a:xfrm>
            <a:off x="459636" y="2491125"/>
            <a:ext cx="4545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достижимость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E9A383-565D-43A5-9C74-B93DFAB69A96}"/>
              </a:ext>
            </a:extLst>
          </p:cNvPr>
          <p:cNvSpPr txBox="1"/>
          <p:nvPr/>
        </p:nvSpPr>
        <p:spPr>
          <a:xfrm>
            <a:off x="1876149" y="2393893"/>
            <a:ext cx="4545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Достижима ли данная цель?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8258E1-7DB9-48CA-858B-14F2A711D91D}"/>
              </a:ext>
            </a:extLst>
          </p:cNvPr>
          <p:cNvSpPr txBox="1"/>
          <p:nvPr/>
        </p:nvSpPr>
        <p:spPr>
          <a:xfrm>
            <a:off x="462061" y="2848353"/>
            <a:ext cx="1459634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bg1"/>
                </a:solidFill>
                <a:effectLst/>
              </a:rPr>
              <a:t>R</a:t>
            </a:r>
            <a:r>
              <a:rPr lang="ru-RU" sz="1200" b="1" dirty="0">
                <a:solidFill>
                  <a:schemeClr val="bg1"/>
                </a:solidFill>
                <a:effectLst/>
              </a:rPr>
              <a:t>– </a:t>
            </a:r>
            <a:r>
              <a:rPr lang="en-US" sz="1200" b="1" dirty="0">
                <a:solidFill>
                  <a:schemeClr val="bg1"/>
                </a:solidFill>
                <a:effectLst/>
              </a:rPr>
              <a:t>Relevant</a:t>
            </a:r>
            <a:endParaRPr lang="ru-RU" sz="1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3FC160-4789-44F8-92CA-F3C763D78A1D}"/>
              </a:ext>
            </a:extLst>
          </p:cNvPr>
          <p:cNvSpPr txBox="1"/>
          <p:nvPr/>
        </p:nvSpPr>
        <p:spPr>
          <a:xfrm>
            <a:off x="1854744" y="2970560"/>
            <a:ext cx="4545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Зачем это Вам и Вашей целевой аудитории?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01BBB1-FDE0-437F-9860-ACD8BC276351}"/>
              </a:ext>
            </a:extLst>
          </p:cNvPr>
          <p:cNvSpPr txBox="1"/>
          <p:nvPr/>
        </p:nvSpPr>
        <p:spPr>
          <a:xfrm>
            <a:off x="454505" y="2997585"/>
            <a:ext cx="140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актуальность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7C99B9-1679-460A-A571-4BF7ABA7C3EF}"/>
              </a:ext>
            </a:extLst>
          </p:cNvPr>
          <p:cNvSpPr txBox="1"/>
          <p:nvPr/>
        </p:nvSpPr>
        <p:spPr>
          <a:xfrm>
            <a:off x="454504" y="3356051"/>
            <a:ext cx="1161655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bg1"/>
                </a:solidFill>
                <a:effectLst/>
              </a:rPr>
              <a:t>T</a:t>
            </a:r>
            <a:r>
              <a:rPr lang="ru-RU" sz="1200" b="1" dirty="0">
                <a:solidFill>
                  <a:schemeClr val="bg1"/>
                </a:solidFill>
                <a:effectLst/>
              </a:rPr>
              <a:t> </a:t>
            </a:r>
            <a:r>
              <a:rPr lang="en-US" sz="1200" b="1" dirty="0">
                <a:solidFill>
                  <a:schemeClr val="bg1"/>
                </a:solidFill>
                <a:effectLst/>
              </a:rPr>
              <a:t>-</a:t>
            </a:r>
            <a:r>
              <a:rPr lang="ru-RU" sz="1200" b="1" dirty="0">
                <a:solidFill>
                  <a:schemeClr val="bg1"/>
                </a:solidFill>
                <a:effectLst/>
              </a:rPr>
              <a:t> </a:t>
            </a:r>
            <a:r>
              <a:rPr lang="en-US" sz="1200" b="1" dirty="0">
                <a:solidFill>
                  <a:schemeClr val="bg1"/>
                </a:solidFill>
                <a:effectLst/>
              </a:rPr>
              <a:t>Timebound</a:t>
            </a:r>
            <a:endParaRPr lang="ru-RU" sz="1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5ABBAC-917B-43C1-B25F-9A9977F44376}"/>
              </a:ext>
            </a:extLst>
          </p:cNvPr>
          <p:cNvSpPr txBox="1"/>
          <p:nvPr/>
        </p:nvSpPr>
        <p:spPr>
          <a:xfrm>
            <a:off x="462062" y="3528431"/>
            <a:ext cx="1325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ограниченность </a:t>
            </a:r>
          </a:p>
          <a:p>
            <a:r>
              <a:rPr lang="ru-RU" sz="1200" dirty="0">
                <a:solidFill>
                  <a:schemeClr val="bg1"/>
                </a:solidFill>
              </a:rPr>
              <a:t>во времени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87D296C-695C-4057-AEA1-E383B3888B75}"/>
              </a:ext>
            </a:extLst>
          </p:cNvPr>
          <p:cNvSpPr txBox="1"/>
          <p:nvPr/>
        </p:nvSpPr>
        <p:spPr>
          <a:xfrm>
            <a:off x="1854745" y="3633236"/>
            <a:ext cx="4545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К какому сроку цель должна быть достигнута?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1DB9EE-AF18-4F61-A111-81B3C16C72EE}"/>
              </a:ext>
            </a:extLst>
          </p:cNvPr>
          <p:cNvSpPr txBox="1"/>
          <p:nvPr/>
        </p:nvSpPr>
        <p:spPr>
          <a:xfrm>
            <a:off x="6534010" y="3356051"/>
            <a:ext cx="5101647" cy="549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100" b="1" i="1" dirty="0">
                <a:effectLst/>
              </a:rPr>
              <a:t>Как Вы поймете, что цель достигнута?</a:t>
            </a: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100" b="1" i="1" dirty="0">
                <a:effectLst/>
              </a:rPr>
              <a:t>Достигнув этой цели, насколько Вы добьетесь желаемого результата?</a:t>
            </a:r>
            <a:endParaRPr lang="ru-RU" sz="11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04E3D18-0925-424F-B256-5C8C3607BBF3}"/>
              </a:ext>
            </a:extLst>
          </p:cNvPr>
          <p:cNvSpPr txBox="1"/>
          <p:nvPr/>
        </p:nvSpPr>
        <p:spPr>
          <a:xfrm>
            <a:off x="151277" y="820029"/>
            <a:ext cx="118894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>
                <a:effectLst/>
              </a:rPr>
              <a:t>Вам необходимо сформулировать одну комплексную цель, которая будет отвечать 5 указанным требованиям одновременно</a:t>
            </a:r>
            <a:endParaRPr lang="ru-RU" sz="1400" i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4B0CE85-ECD1-4220-93C3-1916167759F2}"/>
              </a:ext>
            </a:extLst>
          </p:cNvPr>
          <p:cNvSpPr txBox="1"/>
          <p:nvPr/>
        </p:nvSpPr>
        <p:spPr>
          <a:xfrm>
            <a:off x="6485929" y="1281624"/>
            <a:ext cx="5101647" cy="18158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rgbClr val="C00000"/>
                </a:solidFill>
                <a:effectLst/>
              </a:rPr>
              <a:t>Например: </a:t>
            </a:r>
            <a:br>
              <a:rPr lang="ru-RU" sz="1600" i="1" dirty="0">
                <a:effectLst/>
              </a:rPr>
            </a:br>
            <a:r>
              <a:rPr lang="ru-RU" sz="1600" b="1" i="1" dirty="0">
                <a:effectLst/>
              </a:rPr>
              <a:t>Цель</a:t>
            </a:r>
            <a:r>
              <a:rPr lang="ru-RU" sz="1600" i="1" dirty="0">
                <a:effectLst/>
              </a:rPr>
              <a:t>: увеличить количество молодёжи Хабаровского края в количестве 600 человек в возрасте от 14 до 35 лет, вовлеченную в процесс донорства крови путём проведения серии информационно-просветительских мероприятий на базе образовательных учреждений Хабаровского края к 1 декабря 2021 года.</a:t>
            </a:r>
            <a:endParaRPr lang="ru-RU" sz="1600" i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B93917-C18C-4E03-BFE7-026DFBCBFF15}"/>
              </a:ext>
            </a:extLst>
          </p:cNvPr>
          <p:cNvSpPr txBox="1"/>
          <p:nvPr/>
        </p:nvSpPr>
        <p:spPr>
          <a:xfrm>
            <a:off x="282867" y="4403324"/>
            <a:ext cx="11488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ЦЕЛЬ ПРОЕКТА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46555979-A964-4D13-8274-04DF48B76B2A}"/>
              </a:ext>
            </a:extLst>
          </p:cNvPr>
          <p:cNvSpPr/>
          <p:nvPr/>
        </p:nvSpPr>
        <p:spPr>
          <a:xfrm>
            <a:off x="257875" y="4403324"/>
            <a:ext cx="11329701" cy="2130641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37A6C96-2244-492C-BDC8-7598CE6ADD34}"/>
              </a:ext>
            </a:extLst>
          </p:cNvPr>
          <p:cNvSpPr txBox="1"/>
          <p:nvPr/>
        </p:nvSpPr>
        <p:spPr>
          <a:xfrm>
            <a:off x="282867" y="4732109"/>
            <a:ext cx="3053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Поле для заполнения</a:t>
            </a:r>
          </a:p>
        </p:txBody>
      </p:sp>
    </p:spTree>
    <p:extLst>
      <p:ext uri="{BB962C8B-B14F-4D97-AF65-F5344CB8AC3E}">
        <p14:creationId xmlns:p14="http://schemas.microsoft.com/office/powerpoint/2010/main" val="2977288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309</Words>
  <Application>Microsoft Office PowerPoint</Application>
  <PresentationFormat>Широкоэкранный</PresentationFormat>
  <Paragraphs>59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PT Root UI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 №1</dc:title>
  <dc:creator>Алина Хохрякова</dc:creator>
  <cp:lastModifiedBy>Алина Хохрякова</cp:lastModifiedBy>
  <cp:revision>26</cp:revision>
  <dcterms:created xsi:type="dcterms:W3CDTF">2021-03-19T05:18:17Z</dcterms:created>
  <dcterms:modified xsi:type="dcterms:W3CDTF">2021-03-22T04:04:51Z</dcterms:modified>
</cp:coreProperties>
</file>